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4"/>
  </p:sldMasterIdLst>
  <p:notesMasterIdLst>
    <p:notesMasterId r:id="rId13"/>
  </p:notesMasterIdLst>
  <p:handoutMasterIdLst>
    <p:handoutMasterId r:id="rId14"/>
  </p:handoutMasterIdLst>
  <p:sldIdLst>
    <p:sldId id="289" r:id="rId5"/>
    <p:sldId id="261" r:id="rId6"/>
    <p:sldId id="294" r:id="rId7"/>
    <p:sldId id="295" r:id="rId8"/>
    <p:sldId id="296" r:id="rId9"/>
    <p:sldId id="263" r:id="rId10"/>
    <p:sldId id="297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48" autoAdjust="0"/>
    <p:restoredTop sz="94681" autoAdjust="0"/>
  </p:normalViewPr>
  <p:slideViewPr>
    <p:cSldViewPr snapToGrid="0">
      <p:cViewPr varScale="1">
        <p:scale>
          <a:sx n="116" d="100"/>
          <a:sy n="116" d="100"/>
        </p:scale>
        <p:origin x="80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8/23/25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16356-3B28-4AAF-8099-7941810E2475}" type="datetimeFigureOut">
              <a:rPr lang="en-US" smtClean="0"/>
              <a:t>8/23/25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DA344-5FA2-43F7-9D95-CA56C82B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4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9C8BC-9B37-A458-7ADE-EB7517123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663A2-010A-33CF-05A4-2AB142BEE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5B6139-863D-EA94-1296-4D912175C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63DE0-4000-8B5D-98C6-DE69BD794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68887-87BB-2E78-7DF0-A4D170D2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38F60D-343D-569F-1E0F-FA118B306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2CD57-507B-8858-0A9F-B230687EE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183F2-CEFA-FA5D-1F1B-D7ED7E86A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1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A3EFB-0CBF-FC07-374F-59C33C6CB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9834F1-FA79-A334-7F98-ECC741158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BED1E-31CD-BA38-5CC5-F55D7F84F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E3BCD-DC32-0F12-6EBD-DFDDC1118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1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6C08E-41FA-952E-8903-3D89C95F6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B6AB3-9F1E-D1F6-0C4E-74F639E02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151806-4667-85E1-CDFA-762F87B5A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714A-9CDF-B148-FA2A-38CD722F4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72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5099-B3AD-44D7-919B-BCB6DC3E7F21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41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15DA-6CBC-4AEF-A85F-371C66916CF8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09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07E4-95E8-4ABC-B20B-51235318A487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78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2234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77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6060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90435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229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C4293765-78A6-5206-26C2-E8817B283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4E351F-7451-86A3-5271-0D00B9EFA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860223-A40E-30ED-6832-0825A930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6907E-F17B-783E-D454-DFC62D09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12211-7E94-9534-6F2D-2AFD2EBE3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80245-E985-EC3F-9385-D0F517F0C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5A82A3-E3DF-978F-4BD7-10E0F1075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DC40AE-D1CB-7535-22E2-E6D910FB8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11229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49FCE-658C-FF5A-6405-3D10F1AC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03C516-D418-5E3E-1E4E-1DF84643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F5B15-0E8A-A82C-6E9C-FCF3FBAAD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4B33CA-9490-C8E1-FE4F-06367AF29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86824F-3198-FE44-5A4A-70312048D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58CD71-6E97-B6A9-11B6-867ED408D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9FDAA6-BDE8-D6C3-17CD-F87BFB54F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58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5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F121-2723-4D35-ADA9-215CD054C4BC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53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45A11E-9896-BD8B-8CC6-A79C124D8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86022B-53D6-6CE0-2093-873FC64A5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4BD8F-684C-A145-3376-9E69B0E5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7C1DA9-2A25-EE21-085B-8857DC1AD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236BB3-E567-A8A9-5EC2-BCEF79CFC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87C9F-C765-C63C-951E-70721DDA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425665-0C9C-3899-9DB9-ED05D91E2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50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86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588714-FE55-FCEF-78C2-2A4D11ECD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F6BF02-4CD8-261B-BE58-05677EB9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AF1F17-7A1F-BCA2-15C0-417928B4E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0ADE0B-D150-E72B-EE9A-E5EFDBC6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BCDD5A-A3C4-DF4F-74AD-CAF0F465B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430AE4-C878-DFAB-EDA5-36B97176D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1487B2-0348-2FFC-03FB-6508B6FD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2125262"/>
            <a:ext cx="10515600" cy="367594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7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43C0D-8C0B-0B3C-7014-7B7217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B715CF-E60F-DDAE-369E-BCC2CE4F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BD8F5F-4228-6BB9-5EA6-5535908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721F95-97C0-7151-B9F6-C088CEA1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anchor="b"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56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4BA-4BC6-480F-839C-951A49B248A9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23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D0EA-4726-4440-BF9D-E88296FC3068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57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D10D-99D1-46B2-A85A-C16850FCF8CF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2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7E51-34D6-4E3D-8F41-CC63EA446EDD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6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E550-CE3F-497F-B953-7DE0932F91C0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0BF4-BAA0-4539-95F2-9C4277F97478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44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884E-D945-496C-84BE-49C61F78F9EC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047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D438618-DEE5-47CF-A8B2-A9E090D503CD}" type="datetimeFigureOut">
              <a:rPr lang="en-US" dirty="0"/>
              <a:t>8/23/25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79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  <p15:guide id="8" orient="horz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zu.cz/tema/prevence/spanek-a-zdrav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FEC93CF-2672-7D78-F278-58C5E012E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178" y="2266511"/>
            <a:ext cx="5427584" cy="3599727"/>
          </a:xfrm>
        </p:spPr>
        <p:txBody>
          <a:bodyPr/>
          <a:lstStyle/>
          <a:p>
            <a:r>
              <a:rPr lang="en-US" dirty="0"/>
              <a:t>SPÁNEK</a:t>
            </a:r>
            <a:br>
              <a:rPr lang="en-US" dirty="0"/>
            </a:br>
            <a:r>
              <a:rPr lang="en-US" sz="1400" dirty="0" err="1"/>
              <a:t>autor</a:t>
            </a:r>
            <a:r>
              <a:rPr lang="en-US" sz="1400" dirty="0"/>
              <a:t>: John </a:t>
            </a:r>
            <a:r>
              <a:rPr lang="en-US" sz="1400" dirty="0" err="1"/>
              <a:t>DOe</a:t>
            </a:r>
            <a:r>
              <a:rPr lang="en-US" sz="1400" dirty="0"/>
              <a:t>, LINGUA UNIVERSAL</a:t>
            </a:r>
            <a:br>
              <a:rPr lang="en-US" sz="1400" dirty="0"/>
            </a:br>
            <a:r>
              <a:rPr lang="en-US" sz="1400" dirty="0" err="1"/>
              <a:t>vedoucí</a:t>
            </a:r>
            <a:r>
              <a:rPr lang="en-US" sz="1400" dirty="0"/>
              <a:t>: </a:t>
            </a:r>
            <a:r>
              <a:rPr lang="en-US" sz="1400" dirty="0" err="1"/>
              <a:t>JanE</a:t>
            </a:r>
            <a:r>
              <a:rPr lang="en-US" sz="1400" dirty="0"/>
              <a:t> DOE</a:t>
            </a:r>
            <a:br>
              <a:rPr lang="en-US" sz="1400" dirty="0"/>
            </a:br>
            <a:r>
              <a:rPr lang="en-US" sz="1400" dirty="0"/>
              <a:t>23.8.2025</a:t>
            </a:r>
            <a:endParaRPr lang="cs-CZ" sz="1400" dirty="0"/>
          </a:p>
        </p:txBody>
      </p:sp>
      <p:pic>
        <p:nvPicPr>
          <p:cNvPr id="4" name="Zástupný symbol obrázku 3" descr="Obsah obrázku kresba, kreslené, obraz, ilustrace&#10;&#10;Obsah generovaný pomocí AI může být nesprávný.">
            <a:extLst>
              <a:ext uri="{FF2B5EF4-FFF2-40B4-BE49-F238E27FC236}">
                <a16:creationId xmlns:a16="http://schemas.microsoft.com/office/drawing/2014/main" id="{A9336034-5602-04DC-0A05-23E8073450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14" r="14214"/>
          <a:stretch/>
        </p:blipFill>
        <p:spPr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8994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463" y="-776207"/>
            <a:ext cx="6930838" cy="1505493"/>
          </a:xfrm>
          <a:noFill/>
        </p:spPr>
        <p:txBody>
          <a:bodyPr/>
          <a:lstStyle/>
          <a:p>
            <a:r>
              <a:rPr lang="en-US" dirty="0"/>
              <a:t>TEORETICKÁ ČÁST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9331" y="875834"/>
            <a:ext cx="7796281" cy="4753454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JE SPÁNEK</a:t>
            </a:r>
            <a:endParaRPr lang="en-US" sz="2600" b="1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Přirozený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biologický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proces</a:t>
            </a:r>
            <a:endParaRPr lang="cs-C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Aktivní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regenerace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mozku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těla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Cyklický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průběh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REM/non-REM (90-120 min)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Hormonální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regulace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(melatonin)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Nezbytnost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pro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přežití</a:t>
            </a:r>
            <a:endParaRPr lang="en-US" sz="2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>
              <a:buFont typeface="Arial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Ovlivňuje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všechny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tělesné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systémy</a:t>
            </a:r>
            <a:endParaRPr lang="en-US" sz="2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obrázku 5" descr="Obsah obrázku obraz, kresba, ilustrace, Dětské kresby&#10;&#10;Obsah generovaný pomocí AI může být nesprávný.">
            <a:extLst>
              <a:ext uri="{FF2B5EF4-FFF2-40B4-BE49-F238E27FC236}">
                <a16:creationId xmlns:a16="http://schemas.microsoft.com/office/drawing/2014/main" id="{AA7C14F2-40E8-982D-E7E4-FE36970BC7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110" r="3211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48E6B-0187-D50C-2525-C71C052B7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447D5-E59C-F01B-3D2C-DACC03BD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463" y="-776207"/>
            <a:ext cx="6930838" cy="1505493"/>
          </a:xfrm>
          <a:noFill/>
        </p:spPr>
        <p:txBody>
          <a:bodyPr/>
          <a:lstStyle/>
          <a:p>
            <a:r>
              <a:rPr lang="en-US" dirty="0"/>
              <a:t>TEORETICKÁ ČÁST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4C7F-D2C5-64C3-3A4B-1AD70EDDA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9331" y="890077"/>
            <a:ext cx="8912669" cy="5073921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NEDOSTATEK SPÁNKU</a:t>
            </a:r>
            <a:endParaRPr lang="en-US" sz="2600" b="1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Snížení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koncentrace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o 50%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Poruchy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paměti</a:t>
            </a:r>
            <a:endPara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Pomalejší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reakce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→ 70% ↑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riziko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nehod</a:t>
            </a:r>
            <a:endPara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Emocionální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nestabilita</a:t>
            </a:r>
            <a:endParaRPr lang="cs-CZ" sz="2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30% ↑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riziko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obezity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Oslabení</a:t>
            </a:r>
            <a:r>
              <a:rPr lang="en-US" sz="2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imunity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</a:pPr>
            <a:endParaRPr lang="en-US" sz="2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obrázku 5" descr="Obsah obrázku obraz, kresba, ilustrace, Dětské kresby&#10;&#10;Obsah generovaný pomocí AI může být nesprávný.">
            <a:extLst>
              <a:ext uri="{FF2B5EF4-FFF2-40B4-BE49-F238E27FC236}">
                <a16:creationId xmlns:a16="http://schemas.microsoft.com/office/drawing/2014/main" id="{A8F4329E-75FC-8BAD-E42A-9A333EFDCB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110" r="3211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73253-F797-B6CB-A9D7-FEB6BF4D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5FA1-25F9-17AA-F68B-D41F3660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463" y="-776207"/>
            <a:ext cx="6930838" cy="1505493"/>
          </a:xfrm>
          <a:noFill/>
        </p:spPr>
        <p:txBody>
          <a:bodyPr/>
          <a:lstStyle/>
          <a:p>
            <a:r>
              <a:rPr lang="en-US" dirty="0"/>
              <a:t>TEORETICKÁ ČÁST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8DA1-21F4-54A3-34AC-AA4EE5736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9331" y="840226"/>
            <a:ext cx="8287664" cy="5486967"/>
          </a:xfrm>
          <a:noFill/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4300" b="1" dirty="0"/>
              <a:t>DOBA SPÁNKU</a:t>
            </a:r>
            <a:endParaRPr lang="cs-CZ" dirty="0"/>
          </a:p>
          <a:p>
            <a:pPr>
              <a:buFont typeface="Arial"/>
              <a:buChar char="•"/>
            </a:pPr>
            <a:r>
              <a:rPr lang="en-US" sz="2800" b="1" dirty="0">
                <a:ea typeface="+mn-lt"/>
                <a:cs typeface="+mn-lt"/>
              </a:rPr>
              <a:t>0-3 </a:t>
            </a:r>
            <a:r>
              <a:rPr lang="en-US" sz="2800" b="1" dirty="0" err="1">
                <a:ea typeface="+mn-lt"/>
                <a:cs typeface="+mn-lt"/>
              </a:rPr>
              <a:t>měsíce</a:t>
            </a:r>
            <a:r>
              <a:rPr lang="en-US" sz="2800" b="1" dirty="0">
                <a:ea typeface="+mn-lt"/>
                <a:cs typeface="+mn-lt"/>
              </a:rPr>
              <a:t>:</a:t>
            </a:r>
            <a:r>
              <a:rPr lang="en-US" sz="2800" dirty="0">
                <a:ea typeface="+mn-lt"/>
                <a:cs typeface="+mn-lt"/>
              </a:rPr>
              <a:t> 14-17 </a:t>
            </a:r>
            <a:r>
              <a:rPr lang="en-US" sz="2800" dirty="0" err="1">
                <a:ea typeface="+mn-lt"/>
                <a:cs typeface="+mn-lt"/>
              </a:rPr>
              <a:t>hodin</a:t>
            </a:r>
            <a:r>
              <a:rPr lang="en-US" sz="2800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800" b="1" dirty="0">
                <a:ea typeface="+mn-lt"/>
                <a:cs typeface="+mn-lt"/>
              </a:rPr>
              <a:t>4-11 </a:t>
            </a:r>
            <a:r>
              <a:rPr lang="en-US" sz="2800" b="1" dirty="0" err="1">
                <a:ea typeface="+mn-lt"/>
                <a:cs typeface="+mn-lt"/>
              </a:rPr>
              <a:t>měsíců</a:t>
            </a:r>
            <a:r>
              <a:rPr lang="en-US" sz="2800" b="1" dirty="0">
                <a:ea typeface="+mn-lt"/>
                <a:cs typeface="+mn-lt"/>
              </a:rPr>
              <a:t>:</a:t>
            </a:r>
            <a:r>
              <a:rPr lang="en-US" sz="2800" dirty="0">
                <a:ea typeface="+mn-lt"/>
                <a:cs typeface="+mn-lt"/>
              </a:rPr>
              <a:t> 12-15 </a:t>
            </a:r>
            <a:r>
              <a:rPr lang="en-US" sz="2800" dirty="0" err="1">
                <a:ea typeface="+mn-lt"/>
                <a:cs typeface="+mn-lt"/>
              </a:rPr>
              <a:t>hodin</a:t>
            </a:r>
            <a:r>
              <a:rPr lang="en-US" sz="2800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800" b="1" dirty="0">
                <a:ea typeface="+mn-lt"/>
                <a:cs typeface="+mn-lt"/>
              </a:rPr>
              <a:t>1-2 </a:t>
            </a:r>
            <a:r>
              <a:rPr lang="en-US" sz="2800" b="1" dirty="0" err="1">
                <a:ea typeface="+mn-lt"/>
                <a:cs typeface="+mn-lt"/>
              </a:rPr>
              <a:t>roky</a:t>
            </a:r>
            <a:r>
              <a:rPr lang="en-US" sz="2800" b="1" dirty="0">
                <a:ea typeface="+mn-lt"/>
                <a:cs typeface="+mn-lt"/>
              </a:rPr>
              <a:t>:</a:t>
            </a:r>
            <a:r>
              <a:rPr lang="en-US" sz="2800" dirty="0">
                <a:ea typeface="+mn-lt"/>
                <a:cs typeface="+mn-lt"/>
              </a:rPr>
              <a:t> 11-14 </a:t>
            </a:r>
            <a:r>
              <a:rPr lang="en-US" sz="2800" dirty="0" err="1">
                <a:ea typeface="+mn-lt"/>
                <a:cs typeface="+mn-lt"/>
              </a:rPr>
              <a:t>hodin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2800" b="1" dirty="0">
                <a:ea typeface="+mn-lt"/>
                <a:cs typeface="+mn-lt"/>
              </a:rPr>
              <a:t>3-5 let:</a:t>
            </a:r>
            <a:r>
              <a:rPr lang="en-US" sz="2800" dirty="0">
                <a:ea typeface="+mn-lt"/>
                <a:cs typeface="+mn-lt"/>
              </a:rPr>
              <a:t> 10-13 </a:t>
            </a:r>
            <a:r>
              <a:rPr lang="en-US" sz="2800" dirty="0" err="1">
                <a:ea typeface="+mn-lt"/>
                <a:cs typeface="+mn-lt"/>
              </a:rPr>
              <a:t>hodin</a:t>
            </a:r>
            <a:r>
              <a:rPr lang="en-US" sz="2800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800" b="1" dirty="0">
                <a:ea typeface="+mn-lt"/>
                <a:cs typeface="+mn-lt"/>
              </a:rPr>
              <a:t>6-13 let:</a:t>
            </a:r>
            <a:r>
              <a:rPr lang="en-US" sz="2800" dirty="0">
                <a:ea typeface="+mn-lt"/>
                <a:cs typeface="+mn-lt"/>
              </a:rPr>
              <a:t> 9-11 </a:t>
            </a:r>
            <a:r>
              <a:rPr lang="en-US" sz="2800" dirty="0" err="1">
                <a:ea typeface="+mn-lt"/>
                <a:cs typeface="+mn-lt"/>
              </a:rPr>
              <a:t>hodin</a:t>
            </a:r>
            <a:r>
              <a:rPr lang="en-US" sz="2800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800" b="1" dirty="0">
                <a:ea typeface="+mn-lt"/>
                <a:cs typeface="+mn-lt"/>
              </a:rPr>
              <a:t>14-17 let:</a:t>
            </a:r>
            <a:r>
              <a:rPr lang="en-US" sz="2800" dirty="0">
                <a:ea typeface="+mn-lt"/>
                <a:cs typeface="+mn-lt"/>
              </a:rPr>
              <a:t> 8-10 </a:t>
            </a:r>
            <a:r>
              <a:rPr lang="en-US" sz="2800" dirty="0" err="1">
                <a:ea typeface="+mn-lt"/>
                <a:cs typeface="+mn-lt"/>
              </a:rPr>
              <a:t>hodin</a:t>
            </a:r>
            <a:endParaRPr lang="en-US" dirty="0"/>
          </a:p>
          <a:p>
            <a:pPr>
              <a:buFont typeface="Arial"/>
            </a:pPr>
            <a:r>
              <a:rPr lang="en-US" sz="2800" b="1" dirty="0">
                <a:ea typeface="+mn-lt"/>
                <a:cs typeface="+mn-lt"/>
              </a:rPr>
              <a:t>18-64 let:</a:t>
            </a:r>
            <a:r>
              <a:rPr lang="en-US" sz="2800" dirty="0">
                <a:ea typeface="+mn-lt"/>
                <a:cs typeface="+mn-lt"/>
              </a:rPr>
              <a:t> 7-9 </a:t>
            </a:r>
            <a:r>
              <a:rPr lang="en-US" sz="2800" dirty="0" err="1">
                <a:ea typeface="+mn-lt"/>
                <a:cs typeface="+mn-lt"/>
              </a:rPr>
              <a:t>hodin</a:t>
            </a:r>
            <a:r>
              <a:rPr lang="en-US" sz="2800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  <a:p>
            <a:pPr>
              <a:buFont typeface="Arial"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6" name="Zástupný symbol obrázku 5" descr="Obsah obrázku obraz, kresba, ilustrace, Dětské kresby&#10;&#10;Obsah generovaný pomocí AI může být nesprávný.">
            <a:extLst>
              <a:ext uri="{FF2B5EF4-FFF2-40B4-BE49-F238E27FC236}">
                <a16:creationId xmlns:a16="http://schemas.microsoft.com/office/drawing/2014/main" id="{34C405DB-D94F-4048-2056-B22481337C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110" r="3211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9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D11D6-B98D-87F6-6718-9EF521DC2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883-150B-0F00-E6C3-FA9ABF61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463" y="-776207"/>
            <a:ext cx="6930838" cy="1505493"/>
          </a:xfrm>
          <a:noFill/>
        </p:spPr>
        <p:txBody>
          <a:bodyPr/>
          <a:lstStyle/>
          <a:p>
            <a:r>
              <a:rPr lang="en-US" dirty="0"/>
              <a:t>PRAKTICKÁ ČÁST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2FA52-1C2C-D203-9FEC-CB469EF3D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9331" y="840226"/>
            <a:ext cx="8287664" cy="5486967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300" b="1" dirty="0"/>
              <a:t>SLEDOVÁNÍ SPÁNKU</a:t>
            </a:r>
            <a:endParaRPr lang="cs-CZ" dirty="0"/>
          </a:p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  <a:p>
            <a:pPr>
              <a:buFont typeface="Arial"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6" name="Zástupný symbol obrázku 5" descr="Obsah obrázku obraz, kresba, ilustrace, Dětské kresby&#10;&#10;Obsah generovaný pomocí AI může být nesprávný.">
            <a:extLst>
              <a:ext uri="{FF2B5EF4-FFF2-40B4-BE49-F238E27FC236}">
                <a16:creationId xmlns:a16="http://schemas.microsoft.com/office/drawing/2014/main" id="{CC64263A-BDD0-8428-61DA-3C67543853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110" r="32110"/>
          <a:stretch/>
        </p:blipFill>
        <p:spPr>
          <a:prstGeom prst="rect">
            <a:avLst/>
          </a:prstGeom>
        </p:spPr>
      </p:pic>
      <p:pic>
        <p:nvPicPr>
          <p:cNvPr id="4" name="Obrázek 3" descr="Obsah obrázku text, snímek obrazovky, diagram, design&#10;&#10;Obsah generovaný pomocí AI může být nesprávný.">
            <a:extLst>
              <a:ext uri="{FF2B5EF4-FFF2-40B4-BE49-F238E27FC236}">
                <a16:creationId xmlns:a16="http://schemas.microsoft.com/office/drawing/2014/main" id="{B8118226-8427-32DC-1340-CFF2DCA0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323" y="1714500"/>
            <a:ext cx="6523533" cy="41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3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ZÁVĚR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5813"/>
            <a:ext cx="6250707" cy="4564152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Potvrzení</a:t>
            </a:r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teorie</a:t>
            </a:r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praxí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-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Měřitelný</a:t>
            </a:r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dopad</a:t>
            </a:r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na</a:t>
            </a:r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výkon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při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méně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než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hodinách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spánku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výrazně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klesala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koncentrace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nálada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fyzická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kondice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Spánek</a:t>
            </a:r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jako</a:t>
            </a:r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investice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kvalitní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spánek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není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ztráta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času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ale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investice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produktivity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zdraví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celkové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kvality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života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obrázku 5" descr="Obsah obrázku Polštářek, polštář&#10;&#10;Obsah generovaný pomocí AI může být nesprávný.">
            <a:extLst>
              <a:ext uri="{FF2B5EF4-FFF2-40B4-BE49-F238E27FC236}">
                <a16:creationId xmlns:a16="http://schemas.microsoft.com/office/drawing/2014/main" id="{4032F18B-DC68-BFEF-0B41-5F327E8A9B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357" r="735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09938-6B03-AD63-F209-82C8D8F28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5BEC4-8153-7EC0-A796-2C9CE6EFB50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ZDROJE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0764D-0654-0E8D-7D26-29CF5D77E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702027"/>
            <a:ext cx="10598188" cy="4577759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0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WALKER, Matthew.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Why We Sleep: Unlocking the Power of Sleep and Dreams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1. </a:t>
            </a:r>
            <a:r>
              <a:rPr lang="en-US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vyd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New York: Scribner, 2017. 368 s. ISBN 978-1-5011-4434-0.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0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HIRSHKOWITZ, Max a </a:t>
            </a:r>
            <a:r>
              <a:rPr lang="en-US" sz="20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kol</a:t>
            </a:r>
            <a:r>
              <a:rPr lang="en-US" sz="20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National Sleep Foundation's sleep time duration recommendations: methodology and results summary. </a:t>
            </a:r>
            <a:r>
              <a:rPr lang="en-US" sz="2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Sleep Health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[online]. 2015, </a:t>
            </a:r>
            <a:r>
              <a:rPr lang="en-US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roč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1, č. 1, s. 40-43 [cit. 2025-08-23]. ISSN 2352-7218. </a:t>
            </a:r>
            <a:r>
              <a:rPr lang="en-US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Dostupné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z: doi:10.1016/j.sleh.2014.12.010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0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CAPPUCCIO, Francesco P. a </a:t>
            </a:r>
            <a:r>
              <a:rPr lang="en-US" sz="20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kol</a:t>
            </a:r>
            <a:r>
              <a:rPr lang="en-US" sz="20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Sleep duration and all-cause mortality: A systematic review and meta-analysis of prospective studies. </a:t>
            </a:r>
            <a:r>
              <a:rPr lang="en-US" sz="2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Sleep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[online]. 2010, </a:t>
            </a:r>
            <a:r>
              <a:rPr lang="en-US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roč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33, č. 5, s. 585-592 [cit. 2025-08-23]. ISSN 1550-9109. </a:t>
            </a:r>
            <a:r>
              <a:rPr lang="en-US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Dostupné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z: doi:10.1093/sleep/33.5.585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0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Státní</a:t>
            </a:r>
            <a:r>
              <a:rPr lang="en-US" sz="20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zdravotní</a:t>
            </a:r>
            <a:r>
              <a:rPr lang="en-US" sz="20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ústav</a:t>
            </a:r>
            <a:r>
              <a:rPr lang="en-US" sz="20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Spánek</a:t>
            </a:r>
            <a:r>
              <a:rPr lang="en-US" sz="2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a </a:t>
            </a:r>
            <a:r>
              <a:rPr lang="en-US" sz="2000" i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zdraví</a:t>
            </a:r>
            <a:r>
              <a:rPr lang="en-US" sz="2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: Doporučení pro </a:t>
            </a:r>
            <a:r>
              <a:rPr lang="en-US" sz="2000" i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zdravý</a:t>
            </a:r>
            <a:r>
              <a:rPr lang="en-US" sz="2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spánek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[online]. Praha: SZÚ, 2023 [cit. 2025-08-23]. </a:t>
            </a:r>
            <a:r>
              <a:rPr lang="en-US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Dostupné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z: </a:t>
            </a:r>
            <a:r>
              <a:rPr lang="en-US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hlinkClick r:id="rId3"/>
              </a:rPr>
              <a:t>https://www.szu.cz/tema/prevence/spanek-a-zdravi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01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anchor="b"/>
          <a:lstStyle/>
          <a:p>
            <a:r>
              <a:rPr lang="en-US" dirty="0"/>
              <a:t>DĚKUJI ZA POZORNOST</a:t>
            </a:r>
            <a:endParaRPr lang="cs-CZ" dirty="0"/>
          </a:p>
        </p:txBody>
      </p:sp>
      <p:pic>
        <p:nvPicPr>
          <p:cNvPr id="6" name="Zástupný symbol obrázku 5" descr="Obsah obrázku oblečení, Lidská tvář, kresba, Elektricky modrá&#10;&#10;Obsah generovaný pomocí AI může být nesprávný.">
            <a:extLst>
              <a:ext uri="{FF2B5EF4-FFF2-40B4-BE49-F238E27FC236}">
                <a16:creationId xmlns:a16="http://schemas.microsoft.com/office/drawing/2014/main" id="{D0CCB490-6934-69B6-483B-3C9A8320A1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133" b="6133"/>
          <a:stretch/>
        </p:blipFill>
        <p:spPr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rgbClr val="1C1C32"/>
          </a:solidFill>
          <a:ln w="22225">
            <a:noFill/>
          </a:ln>
        </p:spPr>
      </p:pic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VTI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hronicleVTI">
      <a:majorFont>
        <a:latin typeface="Univers Condensed"/>
        <a:ea typeface=""/>
        <a:cs typeface=""/>
      </a:majorFont>
      <a:minorFont>
        <a:latin typeface="Calisto MT" panose="02040603050505030304"/>
        <a:ea typeface=""/>
        <a:cs typeface=""/>
      </a:minorFont>
    </a:fontScheme>
    <a:fmtScheme name="Chronicl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34FD3B1-53CD-4A5C-943C-C44DFF248C3E}" vid="{19A790DA-2E4D-4134-98A6-7DECB1A1B8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D4B218-C04B-41F5-949D-06E9DAE96B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283731-47E9-4F14-86D1-57C1EA2672A1}">
  <ds:schemaRefs>
    <ds:schemaRef ds:uri="http://schemas.microsoft.com/office/infopath/2007/PartnerControls"/>
    <ds:schemaRef ds:uri="http://www.w3.org/XML/1998/namespace"/>
    <ds:schemaRef ds:uri="http://schemas.microsoft.com/sharepoint/v3"/>
    <ds:schemaRef ds:uri="230e9df3-be65-4c73-a93b-d1236ebd677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1846AD4-435D-4592-8088-FE2831A30D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AngleLinesVTI</Template>
  <TotalTime>2</TotalTime>
  <Words>367</Words>
  <Application>Microsoft Macintosh PowerPoint</Application>
  <PresentationFormat>Širokoúhlá obrazovka</PresentationFormat>
  <Paragraphs>55</Paragraphs>
  <Slides>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Calisto MT</vt:lpstr>
      <vt:lpstr>Times New Roman</vt:lpstr>
      <vt:lpstr>Univers Condensed</vt:lpstr>
      <vt:lpstr>ChronicleVTI</vt:lpstr>
      <vt:lpstr>SPÁNEK autor: John DOe, LINGUA UNIVERSAL vedoucí: JanE DOE 23.8.2025</vt:lpstr>
      <vt:lpstr>TEORETICKÁ ČÁST</vt:lpstr>
      <vt:lpstr>TEORETICKÁ ČÁST</vt:lpstr>
      <vt:lpstr>TEORETICKÁ ČÁST</vt:lpstr>
      <vt:lpstr>PRAKTICKÁ ČÁST</vt:lpstr>
      <vt:lpstr>ZÁVĚR</vt:lpstr>
      <vt:lpstr>ZDROJE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Ing. Blanka Svobodová</cp:lastModifiedBy>
  <cp:revision>133</cp:revision>
  <dcterms:created xsi:type="dcterms:W3CDTF">2025-08-23T08:04:20Z</dcterms:created>
  <dcterms:modified xsi:type="dcterms:W3CDTF">2025-08-23T09:21:46Z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